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2"/>
  </p:notesMasterIdLst>
  <p:handoutMasterIdLst>
    <p:handoutMasterId r:id="rId13"/>
  </p:handoutMasterIdLst>
  <p:sldIdLst>
    <p:sldId id="256" r:id="rId5"/>
    <p:sldId id="257" r:id="rId6"/>
    <p:sldId id="261" r:id="rId7"/>
    <p:sldId id="259" r:id="rId8"/>
    <p:sldId id="260" r:id="rId9"/>
    <p:sldId id="262"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3EE895-9953-467C-81D6-DBC8C1FB1DBD}" v="199" dt="2023-10-09T02:13:59.6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0" d="100"/>
          <a:sy n="100" d="100"/>
        </p:scale>
        <p:origin x="-178" y="43"/>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503D04-C97E-4622-AE07-D0307CB3B4CA}" type="doc">
      <dgm:prSet loTypeId="urn:microsoft.com/office/officeart/2005/8/layout/hierarchy1" loCatId="hierarchy" qsTypeId="urn:microsoft.com/office/officeart/2005/8/quickstyle/simple2" qsCatId="simple" csTypeId="urn:microsoft.com/office/officeart/2005/8/colors/accent3_2" csCatId="accent3" phldr="1"/>
      <dgm:spPr/>
      <dgm:t>
        <a:bodyPr/>
        <a:lstStyle/>
        <a:p>
          <a:endParaRPr lang="en-US"/>
        </a:p>
      </dgm:t>
    </dgm:pt>
    <dgm:pt modelId="{AAC263CB-8256-4B03-92FE-1622698FB3E9}">
      <dgm:prSet phldr="0"/>
      <dgm:spPr/>
      <dgm:t>
        <a:bodyPr/>
        <a:lstStyle/>
        <a:p>
          <a:pPr rtl="0"/>
          <a:r>
            <a:rPr lang="en-US"/>
            <a:t>(n.d.). </a:t>
          </a:r>
          <a:r>
            <a:rPr lang="en-US" i="1"/>
            <a:t>OR and AND logic gates made with diodes</a:t>
          </a:r>
          <a:r>
            <a:rPr lang="en-US"/>
            <a:t>. Electronics Area. https://electronicsarea.com/or-and-and-logic-gates-with-diodes/</a:t>
          </a:r>
        </a:p>
      </dgm:t>
    </dgm:pt>
    <dgm:pt modelId="{0BEED663-FC38-4EAD-940F-4C475D2C87DB}" type="parTrans" cxnId="{C5E94186-9CB6-4C42-92B3-C546CC53A7B9}">
      <dgm:prSet/>
      <dgm:spPr/>
      <dgm:t>
        <a:bodyPr/>
        <a:lstStyle/>
        <a:p>
          <a:endParaRPr lang="en-US"/>
        </a:p>
      </dgm:t>
    </dgm:pt>
    <dgm:pt modelId="{808B76D0-8EC7-469A-93AC-7A6017188A9D}" type="sibTrans" cxnId="{C5E94186-9CB6-4C42-92B3-C546CC53A7B9}">
      <dgm:prSet/>
      <dgm:spPr/>
      <dgm:t>
        <a:bodyPr/>
        <a:lstStyle/>
        <a:p>
          <a:endParaRPr lang="en-US"/>
        </a:p>
      </dgm:t>
    </dgm:pt>
    <dgm:pt modelId="{4E8D2E69-0173-4BD3-B96A-7A9C5DD12B47}">
      <dgm:prSet phldr="0"/>
      <dgm:spPr/>
      <dgm:t>
        <a:bodyPr/>
        <a:lstStyle/>
        <a:p>
          <a:pPr rtl="0"/>
          <a:r>
            <a:rPr lang="en-US"/>
            <a:t>Cook, D. (n.d.). </a:t>
          </a:r>
          <a:r>
            <a:rPr lang="en-US" i="1"/>
            <a:t>Wikipedia</a:t>
          </a:r>
          <a:r>
            <a:rPr lang="en-US"/>
            <a:t>. Diode Logic. https://en.wikipedia.org/wiki/Diode_logic</a:t>
          </a:r>
        </a:p>
      </dgm:t>
    </dgm:pt>
    <dgm:pt modelId="{B954BF22-E3B3-4A1C-802E-590228BE2D9C}" type="parTrans" cxnId="{0F866C41-EB5F-47BD-A2CD-A58671F15B67}">
      <dgm:prSet/>
      <dgm:spPr/>
      <dgm:t>
        <a:bodyPr/>
        <a:lstStyle/>
        <a:p>
          <a:endParaRPr lang="en-US"/>
        </a:p>
      </dgm:t>
    </dgm:pt>
    <dgm:pt modelId="{FEF1E80E-8A9E-4B0A-817C-2A4CFDCF3FB2}" type="sibTrans" cxnId="{0F866C41-EB5F-47BD-A2CD-A58671F15B67}">
      <dgm:prSet/>
      <dgm:spPr/>
      <dgm:t>
        <a:bodyPr/>
        <a:lstStyle/>
        <a:p>
          <a:endParaRPr lang="en-US"/>
        </a:p>
      </dgm:t>
    </dgm:pt>
    <dgm:pt modelId="{93A6A030-ABAB-4EFA-B539-0FDB3E07C1EF}">
      <dgm:prSet/>
      <dgm:spPr/>
      <dgm:t>
        <a:bodyPr/>
        <a:lstStyle/>
        <a:p>
          <a:endParaRPr lang="en-US"/>
        </a:p>
      </dgm:t>
    </dgm:pt>
    <dgm:pt modelId="{3D674B97-6DC6-4A12-85BA-0976D3064237}" type="parTrans" cxnId="{4B40C8DC-6B57-4F5B-8440-7241C649700B}">
      <dgm:prSet/>
      <dgm:spPr/>
      <dgm:t>
        <a:bodyPr/>
        <a:lstStyle/>
        <a:p>
          <a:endParaRPr lang="en-US"/>
        </a:p>
      </dgm:t>
    </dgm:pt>
    <dgm:pt modelId="{BFE0749E-E343-4A6F-BD09-2810EE6B4BD7}" type="sibTrans" cxnId="{4B40C8DC-6B57-4F5B-8440-7241C649700B}">
      <dgm:prSet/>
      <dgm:spPr/>
      <dgm:t>
        <a:bodyPr/>
        <a:lstStyle/>
        <a:p>
          <a:endParaRPr lang="en-US"/>
        </a:p>
      </dgm:t>
    </dgm:pt>
    <dgm:pt modelId="{76D56F19-2708-49DB-8F92-D8AC45F23A9A}">
      <dgm:prSet/>
      <dgm:spPr/>
      <dgm:t>
        <a:bodyPr/>
        <a:lstStyle/>
        <a:p>
          <a:endParaRPr lang="en-US"/>
        </a:p>
      </dgm:t>
    </dgm:pt>
    <dgm:pt modelId="{9D5610C2-0A12-494A-AC46-8DD17C08B09F}" type="parTrans" cxnId="{32E90211-17E0-4DDF-9274-DD3E46D811B8}">
      <dgm:prSet/>
      <dgm:spPr/>
      <dgm:t>
        <a:bodyPr/>
        <a:lstStyle/>
        <a:p>
          <a:endParaRPr lang="en-US"/>
        </a:p>
      </dgm:t>
    </dgm:pt>
    <dgm:pt modelId="{EC8965A1-F755-4945-8AAC-DCF1F68F011E}" type="sibTrans" cxnId="{32E90211-17E0-4DDF-9274-DD3E46D811B8}">
      <dgm:prSet/>
      <dgm:spPr/>
      <dgm:t>
        <a:bodyPr/>
        <a:lstStyle/>
        <a:p>
          <a:endParaRPr lang="en-US"/>
        </a:p>
      </dgm:t>
    </dgm:pt>
    <dgm:pt modelId="{526384B9-7E80-4D57-A55E-063CC2956D40}" type="pres">
      <dgm:prSet presAssocID="{D4503D04-C97E-4622-AE07-D0307CB3B4CA}" presName="hierChild1" presStyleCnt="0">
        <dgm:presLayoutVars>
          <dgm:chPref val="1"/>
          <dgm:dir/>
          <dgm:animOne val="branch"/>
          <dgm:animLvl val="lvl"/>
          <dgm:resizeHandles/>
        </dgm:presLayoutVars>
      </dgm:prSet>
      <dgm:spPr/>
    </dgm:pt>
    <dgm:pt modelId="{F45181C6-DA5D-42E6-8FA7-55373B5A3355}" type="pres">
      <dgm:prSet presAssocID="{AAC263CB-8256-4B03-92FE-1622698FB3E9}" presName="hierRoot1" presStyleCnt="0"/>
      <dgm:spPr/>
    </dgm:pt>
    <dgm:pt modelId="{A92DE948-5E86-453B-937F-708A4DF7D793}" type="pres">
      <dgm:prSet presAssocID="{AAC263CB-8256-4B03-92FE-1622698FB3E9}" presName="composite" presStyleCnt="0"/>
      <dgm:spPr/>
    </dgm:pt>
    <dgm:pt modelId="{DACD43A0-1F5C-4F53-B611-C5ED2E18E952}" type="pres">
      <dgm:prSet presAssocID="{AAC263CB-8256-4B03-92FE-1622698FB3E9}" presName="background" presStyleLbl="node0" presStyleIdx="0" presStyleCnt="4"/>
      <dgm:spPr/>
    </dgm:pt>
    <dgm:pt modelId="{EF36FA31-9D92-44A2-8FE5-2C48D70FF343}" type="pres">
      <dgm:prSet presAssocID="{AAC263CB-8256-4B03-92FE-1622698FB3E9}" presName="text" presStyleLbl="fgAcc0" presStyleIdx="0" presStyleCnt="4">
        <dgm:presLayoutVars>
          <dgm:chPref val="3"/>
        </dgm:presLayoutVars>
      </dgm:prSet>
      <dgm:spPr/>
    </dgm:pt>
    <dgm:pt modelId="{1BCCA6D1-9A70-463B-AEE2-E9969FC036F3}" type="pres">
      <dgm:prSet presAssocID="{AAC263CB-8256-4B03-92FE-1622698FB3E9}" presName="hierChild2" presStyleCnt="0"/>
      <dgm:spPr/>
    </dgm:pt>
    <dgm:pt modelId="{2D0FC591-B114-4C01-80E2-AB86EF2BEC55}" type="pres">
      <dgm:prSet presAssocID="{4E8D2E69-0173-4BD3-B96A-7A9C5DD12B47}" presName="hierRoot1" presStyleCnt="0"/>
      <dgm:spPr/>
    </dgm:pt>
    <dgm:pt modelId="{7621AAFF-32FE-4D95-95C1-97D42042B4BB}" type="pres">
      <dgm:prSet presAssocID="{4E8D2E69-0173-4BD3-B96A-7A9C5DD12B47}" presName="composite" presStyleCnt="0"/>
      <dgm:spPr/>
    </dgm:pt>
    <dgm:pt modelId="{CBCC5178-C111-4A9A-9FF3-C82390CE69C1}" type="pres">
      <dgm:prSet presAssocID="{4E8D2E69-0173-4BD3-B96A-7A9C5DD12B47}" presName="background" presStyleLbl="node0" presStyleIdx="1" presStyleCnt="4"/>
      <dgm:spPr/>
    </dgm:pt>
    <dgm:pt modelId="{21FE058E-9CC9-4223-B35E-D2B4687A5B5A}" type="pres">
      <dgm:prSet presAssocID="{4E8D2E69-0173-4BD3-B96A-7A9C5DD12B47}" presName="text" presStyleLbl="fgAcc0" presStyleIdx="1" presStyleCnt="4">
        <dgm:presLayoutVars>
          <dgm:chPref val="3"/>
        </dgm:presLayoutVars>
      </dgm:prSet>
      <dgm:spPr/>
    </dgm:pt>
    <dgm:pt modelId="{860E1D5C-A555-48F5-B4CB-11E7ABDCE774}" type="pres">
      <dgm:prSet presAssocID="{4E8D2E69-0173-4BD3-B96A-7A9C5DD12B47}" presName="hierChild2" presStyleCnt="0"/>
      <dgm:spPr/>
    </dgm:pt>
    <dgm:pt modelId="{3D4FDA40-068E-48B2-9C1B-E5D3A9C968ED}" type="pres">
      <dgm:prSet presAssocID="{93A6A030-ABAB-4EFA-B539-0FDB3E07C1EF}" presName="hierRoot1" presStyleCnt="0"/>
      <dgm:spPr/>
    </dgm:pt>
    <dgm:pt modelId="{5D282701-24AD-45A3-B415-D28ED2A87CFC}" type="pres">
      <dgm:prSet presAssocID="{93A6A030-ABAB-4EFA-B539-0FDB3E07C1EF}" presName="composite" presStyleCnt="0"/>
      <dgm:spPr/>
    </dgm:pt>
    <dgm:pt modelId="{41A88557-15D9-473C-8039-1E96831C19DA}" type="pres">
      <dgm:prSet presAssocID="{93A6A030-ABAB-4EFA-B539-0FDB3E07C1EF}" presName="background" presStyleLbl="node0" presStyleIdx="2" presStyleCnt="4"/>
      <dgm:spPr/>
    </dgm:pt>
    <dgm:pt modelId="{D7BA0705-0378-4531-95EF-90E42591BAC0}" type="pres">
      <dgm:prSet presAssocID="{93A6A030-ABAB-4EFA-B539-0FDB3E07C1EF}" presName="text" presStyleLbl="fgAcc0" presStyleIdx="2" presStyleCnt="4">
        <dgm:presLayoutVars>
          <dgm:chPref val="3"/>
        </dgm:presLayoutVars>
      </dgm:prSet>
      <dgm:spPr/>
    </dgm:pt>
    <dgm:pt modelId="{763F27BE-D2B5-4E13-88DC-7CEAC87011E5}" type="pres">
      <dgm:prSet presAssocID="{93A6A030-ABAB-4EFA-B539-0FDB3E07C1EF}" presName="hierChild2" presStyleCnt="0"/>
      <dgm:spPr/>
    </dgm:pt>
    <dgm:pt modelId="{4442F0EA-2021-460F-AC9B-5B2EAE88DECD}" type="pres">
      <dgm:prSet presAssocID="{76D56F19-2708-49DB-8F92-D8AC45F23A9A}" presName="hierRoot1" presStyleCnt="0"/>
      <dgm:spPr/>
    </dgm:pt>
    <dgm:pt modelId="{EC3BD750-05D8-41F9-9D5C-2F144EBD0741}" type="pres">
      <dgm:prSet presAssocID="{76D56F19-2708-49DB-8F92-D8AC45F23A9A}" presName="composite" presStyleCnt="0"/>
      <dgm:spPr/>
    </dgm:pt>
    <dgm:pt modelId="{A3FCEB57-FDA4-4378-A570-8A8D7C053FC6}" type="pres">
      <dgm:prSet presAssocID="{76D56F19-2708-49DB-8F92-D8AC45F23A9A}" presName="background" presStyleLbl="node0" presStyleIdx="3" presStyleCnt="4"/>
      <dgm:spPr/>
    </dgm:pt>
    <dgm:pt modelId="{9772E9EC-2323-4F1E-85C7-BA17D3078D91}" type="pres">
      <dgm:prSet presAssocID="{76D56F19-2708-49DB-8F92-D8AC45F23A9A}" presName="text" presStyleLbl="fgAcc0" presStyleIdx="3" presStyleCnt="4">
        <dgm:presLayoutVars>
          <dgm:chPref val="3"/>
        </dgm:presLayoutVars>
      </dgm:prSet>
      <dgm:spPr/>
    </dgm:pt>
    <dgm:pt modelId="{7E71FC1C-1433-4924-870E-C31A758ECB05}" type="pres">
      <dgm:prSet presAssocID="{76D56F19-2708-49DB-8F92-D8AC45F23A9A}" presName="hierChild2" presStyleCnt="0"/>
      <dgm:spPr/>
    </dgm:pt>
  </dgm:ptLst>
  <dgm:cxnLst>
    <dgm:cxn modelId="{4FF5E109-BAAD-470E-B9C2-375C326672EA}" type="presOf" srcId="{4E8D2E69-0173-4BD3-B96A-7A9C5DD12B47}" destId="{21FE058E-9CC9-4223-B35E-D2B4687A5B5A}" srcOrd="0" destOrd="0" presId="urn:microsoft.com/office/officeart/2005/8/layout/hierarchy1"/>
    <dgm:cxn modelId="{32E90211-17E0-4DDF-9274-DD3E46D811B8}" srcId="{D4503D04-C97E-4622-AE07-D0307CB3B4CA}" destId="{76D56F19-2708-49DB-8F92-D8AC45F23A9A}" srcOrd="3" destOrd="0" parTransId="{9D5610C2-0A12-494A-AC46-8DD17C08B09F}" sibTransId="{EC8965A1-F755-4945-8AAC-DCF1F68F011E}"/>
    <dgm:cxn modelId="{0F866C41-EB5F-47BD-A2CD-A58671F15B67}" srcId="{D4503D04-C97E-4622-AE07-D0307CB3B4CA}" destId="{4E8D2E69-0173-4BD3-B96A-7A9C5DD12B47}" srcOrd="1" destOrd="0" parTransId="{B954BF22-E3B3-4A1C-802E-590228BE2D9C}" sibTransId="{FEF1E80E-8A9E-4B0A-817C-2A4CFDCF3FB2}"/>
    <dgm:cxn modelId="{38CA8664-04F3-40FE-8CE9-5E82569D76FF}" type="presOf" srcId="{93A6A030-ABAB-4EFA-B539-0FDB3E07C1EF}" destId="{D7BA0705-0378-4531-95EF-90E42591BAC0}" srcOrd="0" destOrd="0" presId="urn:microsoft.com/office/officeart/2005/8/layout/hierarchy1"/>
    <dgm:cxn modelId="{8B8F0D6F-6927-4D3E-9CC1-31457CE5B23D}" type="presOf" srcId="{76D56F19-2708-49DB-8F92-D8AC45F23A9A}" destId="{9772E9EC-2323-4F1E-85C7-BA17D3078D91}" srcOrd="0" destOrd="0" presId="urn:microsoft.com/office/officeart/2005/8/layout/hierarchy1"/>
    <dgm:cxn modelId="{C5E94186-9CB6-4C42-92B3-C546CC53A7B9}" srcId="{D4503D04-C97E-4622-AE07-D0307CB3B4CA}" destId="{AAC263CB-8256-4B03-92FE-1622698FB3E9}" srcOrd="0" destOrd="0" parTransId="{0BEED663-FC38-4EAD-940F-4C475D2C87DB}" sibTransId="{808B76D0-8EC7-469A-93AC-7A6017188A9D}"/>
    <dgm:cxn modelId="{A0EBE3AC-EB94-4FF0-B6C0-6B1E2393C48B}" type="presOf" srcId="{D4503D04-C97E-4622-AE07-D0307CB3B4CA}" destId="{526384B9-7E80-4D57-A55E-063CC2956D40}" srcOrd="0" destOrd="0" presId="urn:microsoft.com/office/officeart/2005/8/layout/hierarchy1"/>
    <dgm:cxn modelId="{4B40C8DC-6B57-4F5B-8440-7241C649700B}" srcId="{D4503D04-C97E-4622-AE07-D0307CB3B4CA}" destId="{93A6A030-ABAB-4EFA-B539-0FDB3E07C1EF}" srcOrd="2" destOrd="0" parTransId="{3D674B97-6DC6-4A12-85BA-0976D3064237}" sibTransId="{BFE0749E-E343-4A6F-BD09-2810EE6B4BD7}"/>
    <dgm:cxn modelId="{022ED5F9-A346-4788-B107-9C4E4B9E56C0}" type="presOf" srcId="{AAC263CB-8256-4B03-92FE-1622698FB3E9}" destId="{EF36FA31-9D92-44A2-8FE5-2C48D70FF343}" srcOrd="0" destOrd="0" presId="urn:microsoft.com/office/officeart/2005/8/layout/hierarchy1"/>
    <dgm:cxn modelId="{6EDCCE15-6DDB-4741-B499-135B03557EA5}" type="presParOf" srcId="{526384B9-7E80-4D57-A55E-063CC2956D40}" destId="{F45181C6-DA5D-42E6-8FA7-55373B5A3355}" srcOrd="0" destOrd="0" presId="urn:microsoft.com/office/officeart/2005/8/layout/hierarchy1"/>
    <dgm:cxn modelId="{474A1FD9-89E3-41AE-A910-D521EBFDFA2C}" type="presParOf" srcId="{F45181C6-DA5D-42E6-8FA7-55373B5A3355}" destId="{A92DE948-5E86-453B-937F-708A4DF7D793}" srcOrd="0" destOrd="0" presId="urn:microsoft.com/office/officeart/2005/8/layout/hierarchy1"/>
    <dgm:cxn modelId="{FA099E19-0A84-4B7C-88C3-B2F148FFB20F}" type="presParOf" srcId="{A92DE948-5E86-453B-937F-708A4DF7D793}" destId="{DACD43A0-1F5C-4F53-B611-C5ED2E18E952}" srcOrd="0" destOrd="0" presId="urn:microsoft.com/office/officeart/2005/8/layout/hierarchy1"/>
    <dgm:cxn modelId="{2F76F8A6-02C7-4073-8566-0E7248A46CC3}" type="presParOf" srcId="{A92DE948-5E86-453B-937F-708A4DF7D793}" destId="{EF36FA31-9D92-44A2-8FE5-2C48D70FF343}" srcOrd="1" destOrd="0" presId="urn:microsoft.com/office/officeart/2005/8/layout/hierarchy1"/>
    <dgm:cxn modelId="{77B55B16-25E6-43C1-A502-420D2E5ACCFB}" type="presParOf" srcId="{F45181C6-DA5D-42E6-8FA7-55373B5A3355}" destId="{1BCCA6D1-9A70-463B-AEE2-E9969FC036F3}" srcOrd="1" destOrd="0" presId="urn:microsoft.com/office/officeart/2005/8/layout/hierarchy1"/>
    <dgm:cxn modelId="{765E5E48-D69B-475F-8858-86A5BD883E7E}" type="presParOf" srcId="{526384B9-7E80-4D57-A55E-063CC2956D40}" destId="{2D0FC591-B114-4C01-80E2-AB86EF2BEC55}" srcOrd="1" destOrd="0" presId="urn:microsoft.com/office/officeart/2005/8/layout/hierarchy1"/>
    <dgm:cxn modelId="{9995E72B-0430-4C11-AB23-F9C59BD84DC9}" type="presParOf" srcId="{2D0FC591-B114-4C01-80E2-AB86EF2BEC55}" destId="{7621AAFF-32FE-4D95-95C1-97D42042B4BB}" srcOrd="0" destOrd="0" presId="urn:microsoft.com/office/officeart/2005/8/layout/hierarchy1"/>
    <dgm:cxn modelId="{3E51BEB0-72F9-48E4-AF43-D78D48A251B4}" type="presParOf" srcId="{7621AAFF-32FE-4D95-95C1-97D42042B4BB}" destId="{CBCC5178-C111-4A9A-9FF3-C82390CE69C1}" srcOrd="0" destOrd="0" presId="urn:microsoft.com/office/officeart/2005/8/layout/hierarchy1"/>
    <dgm:cxn modelId="{E5F2B9CC-54A1-4347-8534-317168FD77EC}" type="presParOf" srcId="{7621AAFF-32FE-4D95-95C1-97D42042B4BB}" destId="{21FE058E-9CC9-4223-B35E-D2B4687A5B5A}" srcOrd="1" destOrd="0" presId="urn:microsoft.com/office/officeart/2005/8/layout/hierarchy1"/>
    <dgm:cxn modelId="{4886BB83-C08A-464E-B86F-FD44647F0F7D}" type="presParOf" srcId="{2D0FC591-B114-4C01-80E2-AB86EF2BEC55}" destId="{860E1D5C-A555-48F5-B4CB-11E7ABDCE774}" srcOrd="1" destOrd="0" presId="urn:microsoft.com/office/officeart/2005/8/layout/hierarchy1"/>
    <dgm:cxn modelId="{ECA2F153-A086-4957-8AD4-7FF1FDCBB127}" type="presParOf" srcId="{526384B9-7E80-4D57-A55E-063CC2956D40}" destId="{3D4FDA40-068E-48B2-9C1B-E5D3A9C968ED}" srcOrd="2" destOrd="0" presId="urn:microsoft.com/office/officeart/2005/8/layout/hierarchy1"/>
    <dgm:cxn modelId="{69E3FEDC-8ECC-4D2F-B2DA-B5955F2F195D}" type="presParOf" srcId="{3D4FDA40-068E-48B2-9C1B-E5D3A9C968ED}" destId="{5D282701-24AD-45A3-B415-D28ED2A87CFC}" srcOrd="0" destOrd="0" presId="urn:microsoft.com/office/officeart/2005/8/layout/hierarchy1"/>
    <dgm:cxn modelId="{626D6471-B37A-4986-A2A8-641E4190D5D7}" type="presParOf" srcId="{5D282701-24AD-45A3-B415-D28ED2A87CFC}" destId="{41A88557-15D9-473C-8039-1E96831C19DA}" srcOrd="0" destOrd="0" presId="urn:microsoft.com/office/officeart/2005/8/layout/hierarchy1"/>
    <dgm:cxn modelId="{6B961444-85DE-4518-B4AB-A96E233FD1D4}" type="presParOf" srcId="{5D282701-24AD-45A3-B415-D28ED2A87CFC}" destId="{D7BA0705-0378-4531-95EF-90E42591BAC0}" srcOrd="1" destOrd="0" presId="urn:microsoft.com/office/officeart/2005/8/layout/hierarchy1"/>
    <dgm:cxn modelId="{090375B2-5046-45D8-9D28-F729A0295B55}" type="presParOf" srcId="{3D4FDA40-068E-48B2-9C1B-E5D3A9C968ED}" destId="{763F27BE-D2B5-4E13-88DC-7CEAC87011E5}" srcOrd="1" destOrd="0" presId="urn:microsoft.com/office/officeart/2005/8/layout/hierarchy1"/>
    <dgm:cxn modelId="{2E42895F-3372-40B9-A0A2-41823B5AA3D0}" type="presParOf" srcId="{526384B9-7E80-4D57-A55E-063CC2956D40}" destId="{4442F0EA-2021-460F-AC9B-5B2EAE88DECD}" srcOrd="3" destOrd="0" presId="urn:microsoft.com/office/officeart/2005/8/layout/hierarchy1"/>
    <dgm:cxn modelId="{96FE057E-D5D2-453D-BB44-FFD62A1B974E}" type="presParOf" srcId="{4442F0EA-2021-460F-AC9B-5B2EAE88DECD}" destId="{EC3BD750-05D8-41F9-9D5C-2F144EBD0741}" srcOrd="0" destOrd="0" presId="urn:microsoft.com/office/officeart/2005/8/layout/hierarchy1"/>
    <dgm:cxn modelId="{C1EAB29D-9FF9-4A05-9321-4AE85814722E}" type="presParOf" srcId="{EC3BD750-05D8-41F9-9D5C-2F144EBD0741}" destId="{A3FCEB57-FDA4-4378-A570-8A8D7C053FC6}" srcOrd="0" destOrd="0" presId="urn:microsoft.com/office/officeart/2005/8/layout/hierarchy1"/>
    <dgm:cxn modelId="{750DBEA8-B786-4D36-BEE5-D1B236001C2A}" type="presParOf" srcId="{EC3BD750-05D8-41F9-9D5C-2F144EBD0741}" destId="{9772E9EC-2323-4F1E-85C7-BA17D3078D91}" srcOrd="1" destOrd="0" presId="urn:microsoft.com/office/officeart/2005/8/layout/hierarchy1"/>
    <dgm:cxn modelId="{C763D687-C1FD-4DDF-9286-4F852E2DDF30}" type="presParOf" srcId="{4442F0EA-2021-460F-AC9B-5B2EAE88DECD}" destId="{7E71FC1C-1433-4924-870E-C31A758ECB05}" srcOrd="1" destOrd="0" presId="urn:microsoft.com/office/officeart/2005/8/layout/hierarchy1"/>
  </dgm:cxnLst>
  <dgm:bg/>
  <dgm:whole>
    <a:ln>
      <a:noFill/>
    </a:ln>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CD43A0-1F5C-4F53-B611-C5ED2E18E952}">
      <dsp:nvSpPr>
        <dsp:cNvPr id="0" name=""/>
        <dsp:cNvSpPr/>
      </dsp:nvSpPr>
      <dsp:spPr>
        <a:xfrm>
          <a:off x="2902" y="959934"/>
          <a:ext cx="2072133" cy="1315804"/>
        </a:xfrm>
        <a:prstGeom prst="roundRect">
          <a:avLst>
            <a:gd name="adj" fmla="val 10000"/>
          </a:avLst>
        </a:prstGeom>
        <a:solidFill>
          <a:schemeClr val="accent3">
            <a:hueOff val="0"/>
            <a:satOff val="0"/>
            <a:lumOff val="0"/>
            <a:alphaOff val="0"/>
          </a:schemeClr>
        </a:solidFill>
        <a:ln w="2222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EF36FA31-9D92-44A2-8FE5-2C48D70FF343}">
      <dsp:nvSpPr>
        <dsp:cNvPr id="0" name=""/>
        <dsp:cNvSpPr/>
      </dsp:nvSpPr>
      <dsp:spPr>
        <a:xfrm>
          <a:off x="233139" y="1178659"/>
          <a:ext cx="2072133" cy="1315804"/>
        </a:xfrm>
        <a:prstGeom prst="roundRect">
          <a:avLst>
            <a:gd name="adj" fmla="val 10000"/>
          </a:avLst>
        </a:prstGeom>
        <a:solidFill>
          <a:schemeClr val="lt1">
            <a:alpha val="90000"/>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355600" rtl="0">
            <a:lnSpc>
              <a:spcPct val="90000"/>
            </a:lnSpc>
            <a:spcBef>
              <a:spcPct val="0"/>
            </a:spcBef>
            <a:spcAft>
              <a:spcPct val="35000"/>
            </a:spcAft>
            <a:buNone/>
          </a:pPr>
          <a:r>
            <a:rPr lang="en-US" sz="800" kern="1200"/>
            <a:t>(n.d.). </a:t>
          </a:r>
          <a:r>
            <a:rPr lang="en-US" sz="800" i="1" kern="1200"/>
            <a:t>OR and AND logic gates made with diodes</a:t>
          </a:r>
          <a:r>
            <a:rPr lang="en-US" sz="800" kern="1200"/>
            <a:t>. Electronics Area. https://electronicsarea.com/or-and-and-logic-gates-with-diodes/</a:t>
          </a:r>
        </a:p>
      </dsp:txBody>
      <dsp:txXfrm>
        <a:off x="271678" y="1217198"/>
        <a:ext cx="1995055" cy="1238726"/>
      </dsp:txXfrm>
    </dsp:sp>
    <dsp:sp modelId="{CBCC5178-C111-4A9A-9FF3-C82390CE69C1}">
      <dsp:nvSpPr>
        <dsp:cNvPr id="0" name=""/>
        <dsp:cNvSpPr/>
      </dsp:nvSpPr>
      <dsp:spPr>
        <a:xfrm>
          <a:off x="2535510" y="959934"/>
          <a:ext cx="2072133" cy="1315804"/>
        </a:xfrm>
        <a:prstGeom prst="roundRect">
          <a:avLst>
            <a:gd name="adj" fmla="val 10000"/>
          </a:avLst>
        </a:prstGeom>
        <a:solidFill>
          <a:schemeClr val="accent3">
            <a:hueOff val="0"/>
            <a:satOff val="0"/>
            <a:lumOff val="0"/>
            <a:alphaOff val="0"/>
          </a:schemeClr>
        </a:solidFill>
        <a:ln w="2222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FE058E-9CC9-4223-B35E-D2B4687A5B5A}">
      <dsp:nvSpPr>
        <dsp:cNvPr id="0" name=""/>
        <dsp:cNvSpPr/>
      </dsp:nvSpPr>
      <dsp:spPr>
        <a:xfrm>
          <a:off x="2765747" y="1178659"/>
          <a:ext cx="2072133" cy="1315804"/>
        </a:xfrm>
        <a:prstGeom prst="roundRect">
          <a:avLst>
            <a:gd name="adj" fmla="val 10000"/>
          </a:avLst>
        </a:prstGeom>
        <a:solidFill>
          <a:schemeClr val="lt1">
            <a:alpha val="90000"/>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355600" rtl="0">
            <a:lnSpc>
              <a:spcPct val="90000"/>
            </a:lnSpc>
            <a:spcBef>
              <a:spcPct val="0"/>
            </a:spcBef>
            <a:spcAft>
              <a:spcPct val="35000"/>
            </a:spcAft>
            <a:buNone/>
          </a:pPr>
          <a:r>
            <a:rPr lang="en-US" sz="800" kern="1200"/>
            <a:t>Cook, D. (n.d.). </a:t>
          </a:r>
          <a:r>
            <a:rPr lang="en-US" sz="800" i="1" kern="1200"/>
            <a:t>Wikipedia</a:t>
          </a:r>
          <a:r>
            <a:rPr lang="en-US" sz="800" kern="1200"/>
            <a:t>. Diode Logic. https://en.wikipedia.org/wiki/Diode_logic</a:t>
          </a:r>
        </a:p>
      </dsp:txBody>
      <dsp:txXfrm>
        <a:off x="2804286" y="1217198"/>
        <a:ext cx="1995055" cy="1238726"/>
      </dsp:txXfrm>
    </dsp:sp>
    <dsp:sp modelId="{41A88557-15D9-473C-8039-1E96831C19DA}">
      <dsp:nvSpPr>
        <dsp:cNvPr id="0" name=""/>
        <dsp:cNvSpPr/>
      </dsp:nvSpPr>
      <dsp:spPr>
        <a:xfrm>
          <a:off x="5068118" y="959934"/>
          <a:ext cx="2072133" cy="1315804"/>
        </a:xfrm>
        <a:prstGeom prst="roundRect">
          <a:avLst>
            <a:gd name="adj" fmla="val 10000"/>
          </a:avLst>
        </a:prstGeom>
        <a:solidFill>
          <a:schemeClr val="accent3">
            <a:hueOff val="0"/>
            <a:satOff val="0"/>
            <a:lumOff val="0"/>
            <a:alphaOff val="0"/>
          </a:schemeClr>
        </a:solidFill>
        <a:ln w="2222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D7BA0705-0378-4531-95EF-90E42591BAC0}">
      <dsp:nvSpPr>
        <dsp:cNvPr id="0" name=""/>
        <dsp:cNvSpPr/>
      </dsp:nvSpPr>
      <dsp:spPr>
        <a:xfrm>
          <a:off x="5298355" y="1178659"/>
          <a:ext cx="2072133" cy="1315804"/>
        </a:xfrm>
        <a:prstGeom prst="roundRect">
          <a:avLst>
            <a:gd name="adj" fmla="val 10000"/>
          </a:avLst>
        </a:prstGeom>
        <a:solidFill>
          <a:schemeClr val="lt1">
            <a:alpha val="90000"/>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5336894" y="1217198"/>
        <a:ext cx="1995055" cy="1238726"/>
      </dsp:txXfrm>
    </dsp:sp>
    <dsp:sp modelId="{A3FCEB57-FDA4-4378-A570-8A8D7C053FC6}">
      <dsp:nvSpPr>
        <dsp:cNvPr id="0" name=""/>
        <dsp:cNvSpPr/>
      </dsp:nvSpPr>
      <dsp:spPr>
        <a:xfrm>
          <a:off x="7600725" y="959934"/>
          <a:ext cx="2072133" cy="1315804"/>
        </a:xfrm>
        <a:prstGeom prst="roundRect">
          <a:avLst>
            <a:gd name="adj" fmla="val 10000"/>
          </a:avLst>
        </a:prstGeom>
        <a:solidFill>
          <a:schemeClr val="accent3">
            <a:hueOff val="0"/>
            <a:satOff val="0"/>
            <a:lumOff val="0"/>
            <a:alphaOff val="0"/>
          </a:schemeClr>
        </a:solidFill>
        <a:ln w="2222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9772E9EC-2323-4F1E-85C7-BA17D3078D91}">
      <dsp:nvSpPr>
        <dsp:cNvPr id="0" name=""/>
        <dsp:cNvSpPr/>
      </dsp:nvSpPr>
      <dsp:spPr>
        <a:xfrm>
          <a:off x="7830963" y="1178659"/>
          <a:ext cx="2072133" cy="1315804"/>
        </a:xfrm>
        <a:prstGeom prst="roundRect">
          <a:avLst>
            <a:gd name="adj" fmla="val 10000"/>
          </a:avLst>
        </a:prstGeom>
        <a:solidFill>
          <a:schemeClr val="lt1">
            <a:alpha val="90000"/>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7869502" y="1217198"/>
        <a:ext cx="1995055" cy="123872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10/8/2023</a:t>
            </a:fld>
            <a:endParaRPr lang="en-US" dirty="0"/>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dirty="0"/>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jpeg>
</file>

<file path=ppt/media/image4.jpe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10/8/2023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dirty="0"/>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a:t>
            </a:fld>
            <a:endParaRPr lang="en-US" dirty="0"/>
          </a:p>
        </p:txBody>
      </p:sp>
    </p:spTree>
    <p:extLst>
      <p:ext uri="{BB962C8B-B14F-4D97-AF65-F5344CB8AC3E}">
        <p14:creationId xmlns:p14="http://schemas.microsoft.com/office/powerpoint/2010/main" val="3264305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a:t>
            </a:fld>
            <a:endParaRPr lang="en-US" dirty="0"/>
          </a:p>
        </p:txBody>
      </p:sp>
    </p:spTree>
    <p:extLst>
      <p:ext uri="{BB962C8B-B14F-4D97-AF65-F5344CB8AC3E}">
        <p14:creationId xmlns:p14="http://schemas.microsoft.com/office/powerpoint/2010/main" val="134966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3</a:t>
            </a:fld>
            <a:endParaRPr lang="en-US" dirty="0"/>
          </a:p>
        </p:txBody>
      </p:sp>
    </p:spTree>
    <p:extLst>
      <p:ext uri="{BB962C8B-B14F-4D97-AF65-F5344CB8AC3E}">
        <p14:creationId xmlns:p14="http://schemas.microsoft.com/office/powerpoint/2010/main" val="4093594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4</a:t>
            </a:fld>
            <a:endParaRPr lang="en-US" dirty="0"/>
          </a:p>
        </p:txBody>
      </p:sp>
    </p:spTree>
    <p:extLst>
      <p:ext uri="{BB962C8B-B14F-4D97-AF65-F5344CB8AC3E}">
        <p14:creationId xmlns:p14="http://schemas.microsoft.com/office/powerpoint/2010/main" val="38626671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5</a:t>
            </a:fld>
            <a:endParaRPr lang="en-US" dirty="0"/>
          </a:p>
        </p:txBody>
      </p:sp>
    </p:spTree>
    <p:extLst>
      <p:ext uri="{BB962C8B-B14F-4D97-AF65-F5344CB8AC3E}">
        <p14:creationId xmlns:p14="http://schemas.microsoft.com/office/powerpoint/2010/main" val="10049620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10/8/2023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10/8/2023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jpeg"/><Relationship Id="rId7" Type="http://schemas.openxmlformats.org/officeDocument/2006/relationships/diagramLayout" Target="../diagrams/layout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Data" Target="../diagrams/data1.xml"/><Relationship Id="rId5" Type="http://schemas.openxmlformats.org/officeDocument/2006/relationships/image" Target="../media/image5.jpeg"/><Relationship Id="rId10" Type="http://schemas.microsoft.com/office/2007/relationships/diagramDrawing" Target="../diagrams/drawing1.xml"/><Relationship Id="rId4" Type="http://schemas.openxmlformats.org/officeDocument/2006/relationships/image" Target="../media/image2.png"/><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image" Target="../media/image8.jpe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Lightbulb">
            <a:extLst>
              <a:ext uri="{FF2B5EF4-FFF2-40B4-BE49-F238E27FC236}">
                <a16:creationId xmlns:a16="http://schemas.microsoft.com/office/drawing/2014/main" id="{AC06F95D-BA5D-4DEE-93EF-3FE3173D13FF}"/>
              </a:ext>
            </a:extLst>
          </p:cNvPr>
          <p:cNvPicPr>
            <a:picLocks noChangeAspect="1"/>
          </p:cNvPicPr>
          <p:nvPr/>
        </p:nvPicPr>
        <p:blipFill rotWithShape="1">
          <a:blip r:embed="rId5" cstate="email">
            <a:alphaModFix/>
            <a:extLst>
              <a:ext uri="{28A0092B-C50C-407E-A947-70E740481C1C}">
                <a14:useLocalDpi xmlns:a14="http://schemas.microsoft.com/office/drawing/2010/main"/>
              </a:ext>
            </a:extLst>
          </a:blip>
          <a:srcRect/>
          <a:stretch/>
        </p:blipFill>
        <p:spPr>
          <a:xfrm>
            <a:off x="3611" y="10"/>
            <a:ext cx="12188389" cy="6857990"/>
          </a:xfrm>
          <a:prstGeom prst="rect">
            <a:avLst/>
          </a:prstGeom>
        </p:spPr>
      </p:pic>
      <p:grpSp>
        <p:nvGrpSpPr>
          <p:cNvPr id="14" name="Group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4D687081-16D7-4BC5-A7DB-E70117439F85}"/>
              </a:ext>
            </a:extLst>
          </p:cNvPr>
          <p:cNvSpPr>
            <a:spLocks noGrp="1"/>
          </p:cNvSpPr>
          <p:nvPr>
            <p:ph type="ctrTitle"/>
          </p:nvPr>
        </p:nvSpPr>
        <p:spPr>
          <a:xfrm>
            <a:off x="2667000" y="2328334"/>
            <a:ext cx="6858000" cy="1367896"/>
          </a:xfrm>
        </p:spPr>
        <p:txBody>
          <a:bodyPr anchor="ctr">
            <a:normAutofit fontScale="90000"/>
          </a:bodyPr>
          <a:lstStyle/>
          <a:p>
            <a:pPr algn="ctr"/>
            <a:br>
              <a:rPr lang="en-US" dirty="0">
                <a:ea typeface="+mj-lt"/>
                <a:cs typeface="+mj-lt"/>
              </a:rPr>
            </a:br>
            <a:r>
              <a:rPr lang="en-US" dirty="0" err="1">
                <a:ea typeface="+mj-lt"/>
                <a:cs typeface="+mj-lt"/>
              </a:rPr>
              <a:t>diODE</a:t>
            </a:r>
            <a:br>
              <a:rPr lang="en-US" dirty="0"/>
            </a:br>
            <a:r>
              <a:rPr lang="en-US" dirty="0"/>
              <a:t>or</a:t>
            </a:r>
            <a:br>
              <a:rPr lang="en-US" dirty="0"/>
            </a:br>
            <a:endParaRPr lang="en-US"/>
          </a:p>
        </p:txBody>
      </p:sp>
      <p:sp>
        <p:nvSpPr>
          <p:cNvPr id="3" name="Subtitle 2">
            <a:extLst>
              <a:ext uri="{FF2B5EF4-FFF2-40B4-BE49-F238E27FC236}">
                <a16:creationId xmlns:a16="http://schemas.microsoft.com/office/drawing/2014/main" id="{1841851F-203A-4F8E-AA75-478526ABA894}"/>
              </a:ext>
            </a:extLst>
          </p:cNvPr>
          <p:cNvSpPr>
            <a:spLocks noGrp="1"/>
          </p:cNvSpPr>
          <p:nvPr>
            <p:ph type="subTitle" idx="1"/>
          </p:nvPr>
        </p:nvSpPr>
        <p:spPr>
          <a:xfrm>
            <a:off x="2667001" y="3602038"/>
            <a:ext cx="6857999" cy="953029"/>
          </a:xfrm>
        </p:spPr>
        <p:txBody>
          <a:bodyPr vert="horz" lIns="91440" tIns="45720" rIns="91440" bIns="45720" rtlCol="0" anchor="t">
            <a:normAutofit/>
          </a:bodyPr>
          <a:lstStyle/>
          <a:p>
            <a:pPr algn="ctr"/>
            <a:r>
              <a:rPr lang="en-US" dirty="0"/>
              <a:t>By Cook, Darris </a:t>
            </a:r>
            <a:r>
              <a:rPr lang="en-US" dirty="0" err="1"/>
              <a:t>Tajeim</a:t>
            </a:r>
          </a:p>
        </p:txBody>
      </p:sp>
      <p:sp>
        <p:nvSpPr>
          <p:cNvPr id="38" name="Rectangle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Tree>
    <p:extLst>
      <p:ext uri="{BB962C8B-B14F-4D97-AF65-F5344CB8AC3E}">
        <p14:creationId xmlns:p14="http://schemas.microsoft.com/office/powerpoint/2010/main" val="2185875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409" name="Group 408">
            <a:extLst>
              <a:ext uri="{FF2B5EF4-FFF2-40B4-BE49-F238E27FC236}">
                <a16:creationId xmlns:a16="http://schemas.microsoft.com/office/drawing/2014/main" id="{A0B38558-5389-4817-936F-FD62560CAC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410" name="Rectangle 409">
              <a:extLst>
                <a:ext uri="{FF2B5EF4-FFF2-40B4-BE49-F238E27FC236}">
                  <a16:creationId xmlns:a16="http://schemas.microsoft.com/office/drawing/2014/main" id="{CCB252B9-42EF-4414-AA22-2A95C1819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1"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10" name="Content Placeholder 6" descr="circuit board">
            <a:extLst>
              <a:ext uri="{FF2B5EF4-FFF2-40B4-BE49-F238E27FC236}">
                <a16:creationId xmlns:a16="http://schemas.microsoft.com/office/drawing/2014/main" id="{38616497-6A2B-4863-A3DD-A2D0AF074897}"/>
              </a:ext>
            </a:extLst>
          </p:cNvPr>
          <p:cNvPicPr>
            <a:picLocks noChangeAspect="1"/>
          </p:cNvPicPr>
          <p:nvPr/>
        </p:nvPicPr>
        <p:blipFill rotWithShape="1">
          <a:blip r:embed="rId5">
            <a:alphaModFix/>
          </a:blip>
          <a:srcRect b="21306"/>
          <a:stretch/>
        </p:blipFill>
        <p:spPr>
          <a:xfrm flipH="1">
            <a:off x="3611" y="10"/>
            <a:ext cx="12188389" cy="6857990"/>
          </a:xfrm>
          <a:prstGeom prst="rect">
            <a:avLst/>
          </a:prstGeom>
        </p:spPr>
      </p:pic>
      <p:grpSp>
        <p:nvGrpSpPr>
          <p:cNvPr id="413" name="Group 412">
            <a:extLst>
              <a:ext uri="{FF2B5EF4-FFF2-40B4-BE49-F238E27FC236}">
                <a16:creationId xmlns:a16="http://schemas.microsoft.com/office/drawing/2014/main" id="{15502586-682B-4EDF-9515-674BB4E1CD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11455400" cy="6848476"/>
            <a:chOff x="372533" y="0"/>
            <a:chExt cx="11455400" cy="6848476"/>
          </a:xfrm>
        </p:grpSpPr>
        <p:sp>
          <p:nvSpPr>
            <p:cNvPr id="414"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15" name="Group 414">
              <a:extLst>
                <a:ext uri="{FF2B5EF4-FFF2-40B4-BE49-F238E27FC236}">
                  <a16:creationId xmlns:a16="http://schemas.microsoft.com/office/drawing/2014/main" id="{04A25545-7FDA-465A-8546-9D927F8286F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435"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36"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37"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38"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406" name="Group 405">
              <a:extLst>
                <a:ext uri="{FF2B5EF4-FFF2-40B4-BE49-F238E27FC236}">
                  <a16:creationId xmlns:a16="http://schemas.microsoft.com/office/drawing/2014/main" id="{4C374541-D033-4B72-A232-5461EEAD4D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429"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430"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431"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07"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433"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34"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417" name="Group 416">
              <a:extLst>
                <a:ext uri="{FF2B5EF4-FFF2-40B4-BE49-F238E27FC236}">
                  <a16:creationId xmlns:a16="http://schemas.microsoft.com/office/drawing/2014/main" id="{DEAF6153-6BF6-448C-81C1-2817B0F780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425"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26"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27"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8"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418" name="Group 417">
              <a:extLst>
                <a:ext uri="{FF2B5EF4-FFF2-40B4-BE49-F238E27FC236}">
                  <a16:creationId xmlns:a16="http://schemas.microsoft.com/office/drawing/2014/main" id="{BC21AED9-0CB5-426C-A1C4-6EEB548050D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419"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420"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421"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2"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423"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4"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1143001" y="1007533"/>
            <a:ext cx="9905998" cy="1092200"/>
          </a:xfrm>
        </p:spPr>
        <p:txBody>
          <a:bodyPr>
            <a:normAutofit/>
          </a:bodyPr>
          <a:lstStyle/>
          <a:p>
            <a:pPr algn="ctr"/>
            <a:r>
              <a:rPr lang="en-US"/>
              <a:t>References</a:t>
            </a:r>
          </a:p>
        </p:txBody>
      </p:sp>
      <p:graphicFrame>
        <p:nvGraphicFramePr>
          <p:cNvPr id="200" name="Content Placeholder 2" descr="Smart Art">
            <a:extLst>
              <a:ext uri="{FF2B5EF4-FFF2-40B4-BE49-F238E27FC236}">
                <a16:creationId xmlns:a16="http://schemas.microsoft.com/office/drawing/2014/main" id="{C7094B13-F699-4785-845B-4DB18710A2F8}"/>
              </a:ext>
            </a:extLst>
          </p:cNvPr>
          <p:cNvGraphicFramePr>
            <a:graphicFrameLocks noGrp="1"/>
          </p:cNvGraphicFramePr>
          <p:nvPr>
            <p:ph idx="1"/>
            <p:extLst>
              <p:ext uri="{D42A27DB-BD31-4B8C-83A1-F6EECF244321}">
                <p14:modId xmlns:p14="http://schemas.microsoft.com/office/powerpoint/2010/main" val="3741692111"/>
              </p:ext>
            </p:extLst>
          </p:nvPr>
        </p:nvGraphicFramePr>
        <p:xfrm>
          <a:off x="1143001" y="2252134"/>
          <a:ext cx="9905999" cy="345439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02665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204" name="Group 203">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5" name="Rectangle 204">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6"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6448425" y="618518"/>
            <a:ext cx="4598985" cy="1478570"/>
          </a:xfrm>
        </p:spPr>
        <p:txBody>
          <a:bodyPr>
            <a:normAutofit/>
          </a:bodyPr>
          <a:lstStyle/>
          <a:p>
            <a:r>
              <a:rPr lang="en-US" sz="2800" b="1" dirty="0">
                <a:latin typeface="Cambria"/>
                <a:ea typeface="+mj-lt"/>
                <a:cs typeface="+mj-lt"/>
              </a:rPr>
              <a:t>Function of the Circuit:</a:t>
            </a:r>
            <a:endParaRPr lang="en-US" sz="2800" dirty="0">
              <a:latin typeface="Cambria"/>
            </a:endParaRPr>
          </a:p>
        </p:txBody>
      </p:sp>
      <p:pic>
        <p:nvPicPr>
          <p:cNvPr id="3" name="Picture 2">
            <a:extLst>
              <a:ext uri="{FF2B5EF4-FFF2-40B4-BE49-F238E27FC236}">
                <a16:creationId xmlns:a16="http://schemas.microsoft.com/office/drawing/2014/main" id="{261D1FB0-091B-367B-69AD-067FFFCBBE19}"/>
              </a:ext>
            </a:extLst>
          </p:cNvPr>
          <p:cNvPicPr>
            <a:picLocks noChangeAspect="1"/>
          </p:cNvPicPr>
          <p:nvPr/>
        </p:nvPicPr>
        <p:blipFill rotWithShape="1">
          <a:blip r:embed="rId5"/>
          <a:srcRect l="9048" r="1982"/>
          <a:stretch/>
        </p:blipFill>
        <p:spPr>
          <a:xfrm>
            <a:off x="-5597" y="10"/>
            <a:ext cx="6101597" cy="6857990"/>
          </a:xfrm>
          <a:prstGeom prst="rect">
            <a:avLst/>
          </a:prstGeom>
        </p:spPr>
      </p:pic>
      <p:grpSp>
        <p:nvGrpSpPr>
          <p:cNvPr id="208" name="Group 207">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09" name="Rectangle 208">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0"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Rectangle 211">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3"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0"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3"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4"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5"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6"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7" name="Rectangle 236">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38"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9"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0"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1"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2"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3"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4"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5"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6"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7"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8"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9" name="Rectangle 248">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50"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1"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2"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3"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4"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5"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6"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7"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8"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9"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0"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1"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2"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5" name="Content Placeholder 4">
            <a:extLst>
              <a:ext uri="{FF2B5EF4-FFF2-40B4-BE49-F238E27FC236}">
                <a16:creationId xmlns:a16="http://schemas.microsoft.com/office/drawing/2014/main" id="{81085608-C8A6-E25D-2772-DBCEAD2DB442}"/>
              </a:ext>
            </a:extLst>
          </p:cNvPr>
          <p:cNvSpPr>
            <a:spLocks noGrp="1"/>
          </p:cNvSpPr>
          <p:nvPr>
            <p:ph idx="1"/>
          </p:nvPr>
        </p:nvSpPr>
        <p:spPr>
          <a:xfrm>
            <a:off x="6448425" y="2249487"/>
            <a:ext cx="4598986" cy="3541714"/>
          </a:xfrm>
        </p:spPr>
        <p:txBody>
          <a:bodyPr vert="horz" lIns="91440" tIns="45720" rIns="91440" bIns="45720" rtlCol="0" anchor="t">
            <a:normAutofit lnSpcReduction="10000"/>
          </a:bodyPr>
          <a:lstStyle/>
          <a:p>
            <a:pPr>
              <a:lnSpc>
                <a:spcPct val="110000"/>
              </a:lnSpc>
            </a:pPr>
            <a:r>
              <a:rPr lang="en-US" sz="2000" dirty="0">
                <a:latin typeface="Cambria"/>
                <a:ea typeface="+mn-lt"/>
                <a:cs typeface="+mn-lt"/>
              </a:rPr>
              <a:t>The diode OR circuit performs a logical OR operation on its inputs. If any of the inputs have a voltage greater than the diode's forward voltage drop (typically around 0.7V for standard silicon diodes), current can flow through that diode and reach the common output. If none of the inputs have a voltage above the diode's forward voltage, no current flows to the output.</a:t>
            </a:r>
            <a:endParaRPr lang="en-US" sz="2000">
              <a:latin typeface="Cambria"/>
              <a:ea typeface="Cambria"/>
            </a:endParaRPr>
          </a:p>
        </p:txBody>
      </p:sp>
    </p:spTree>
    <p:extLst>
      <p:ext uri="{BB962C8B-B14F-4D97-AF65-F5344CB8AC3E}">
        <p14:creationId xmlns:p14="http://schemas.microsoft.com/office/powerpoint/2010/main" val="956639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A0B38558-5389-4817-936F-FD62560CAC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4" name="Rectangle 23">
              <a:extLst>
                <a:ext uri="{FF2B5EF4-FFF2-40B4-BE49-F238E27FC236}">
                  <a16:creationId xmlns:a16="http://schemas.microsoft.com/office/drawing/2014/main" id="{CCB252B9-42EF-4414-AA22-2A95C1819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10" name="Picture 9" descr="A close up of a screen&#10;&#10;Description automatically generated">
            <a:extLst>
              <a:ext uri="{FF2B5EF4-FFF2-40B4-BE49-F238E27FC236}">
                <a16:creationId xmlns:a16="http://schemas.microsoft.com/office/drawing/2014/main" id="{7023E828-5823-4A29-5F75-A4DBB5A10CCC}"/>
              </a:ext>
            </a:extLst>
          </p:cNvPr>
          <p:cNvPicPr>
            <a:picLocks noChangeAspect="1"/>
          </p:cNvPicPr>
          <p:nvPr/>
        </p:nvPicPr>
        <p:blipFill rotWithShape="1">
          <a:blip r:embed="rId5">
            <a:alphaModFix/>
          </a:blip>
          <a:srcRect t="34763" b="8970"/>
          <a:stretch/>
        </p:blipFill>
        <p:spPr>
          <a:xfrm>
            <a:off x="3611" y="10"/>
            <a:ext cx="12188389" cy="6857990"/>
          </a:xfrm>
          <a:prstGeom prst="rect">
            <a:avLst/>
          </a:prstGeom>
        </p:spPr>
      </p:pic>
      <p:grpSp>
        <p:nvGrpSpPr>
          <p:cNvPr id="27" name="Group 26">
            <a:extLst>
              <a:ext uri="{FF2B5EF4-FFF2-40B4-BE49-F238E27FC236}">
                <a16:creationId xmlns:a16="http://schemas.microsoft.com/office/drawing/2014/main" id="{15502586-682B-4EDF-9515-674BB4E1CD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11455400" cy="6848476"/>
            <a:chOff x="372533" y="0"/>
            <a:chExt cx="11455400" cy="6848476"/>
          </a:xfrm>
        </p:grpSpPr>
        <p:sp>
          <p:nvSpPr>
            <p:cNvPr id="28"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04A25545-7FDA-465A-8546-9D927F8286F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49"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50"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51"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52"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4C374541-D033-4B72-A232-5461EEAD4D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43"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44"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45"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6"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47"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8"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31" name="Group 30">
              <a:extLst>
                <a:ext uri="{FF2B5EF4-FFF2-40B4-BE49-F238E27FC236}">
                  <a16:creationId xmlns:a16="http://schemas.microsoft.com/office/drawing/2014/main" id="{DEAF6153-6BF6-448C-81C1-2817B0F780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39"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0"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1"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2" name="Group 31">
              <a:extLst>
                <a:ext uri="{FF2B5EF4-FFF2-40B4-BE49-F238E27FC236}">
                  <a16:creationId xmlns:a16="http://schemas.microsoft.com/office/drawing/2014/main" id="{BC21AED9-0CB5-426C-A1C4-6EEB548050D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33"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4"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5"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7"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8"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2" name="Title 1">
            <a:extLst>
              <a:ext uri="{FF2B5EF4-FFF2-40B4-BE49-F238E27FC236}">
                <a16:creationId xmlns:a16="http://schemas.microsoft.com/office/drawing/2014/main" id="{6014F439-6F4E-4BCD-9A8D-B3943844CA21}"/>
              </a:ext>
            </a:extLst>
          </p:cNvPr>
          <p:cNvSpPr>
            <a:spLocks noGrp="1"/>
          </p:cNvSpPr>
          <p:nvPr>
            <p:ph type="title"/>
          </p:nvPr>
        </p:nvSpPr>
        <p:spPr>
          <a:xfrm>
            <a:off x="1143001" y="1007533"/>
            <a:ext cx="9905998" cy="1092200"/>
          </a:xfrm>
        </p:spPr>
        <p:txBody>
          <a:bodyPr>
            <a:normAutofit/>
          </a:bodyPr>
          <a:lstStyle/>
          <a:p>
            <a:pPr algn="ctr"/>
            <a:r>
              <a:rPr lang="en-US" sz="2400" b="1" dirty="0">
                <a:latin typeface="Cambria"/>
                <a:ea typeface="+mj-lt"/>
                <a:cs typeface="+mj-lt"/>
              </a:rPr>
              <a:t>Usage of the Circuit:</a:t>
            </a:r>
            <a:endParaRPr lang="en-US" sz="2400" dirty="0">
              <a:latin typeface="Cambria"/>
            </a:endParaRPr>
          </a:p>
        </p:txBody>
      </p:sp>
      <p:sp>
        <p:nvSpPr>
          <p:cNvPr id="18" name="Content Placeholder 17">
            <a:extLst>
              <a:ext uri="{FF2B5EF4-FFF2-40B4-BE49-F238E27FC236}">
                <a16:creationId xmlns:a16="http://schemas.microsoft.com/office/drawing/2014/main" id="{9BACE181-5EAC-F918-5313-0B027B4F2543}"/>
              </a:ext>
            </a:extLst>
          </p:cNvPr>
          <p:cNvSpPr>
            <a:spLocks noGrp="1"/>
          </p:cNvSpPr>
          <p:nvPr>
            <p:ph idx="1"/>
          </p:nvPr>
        </p:nvSpPr>
        <p:spPr>
          <a:xfrm>
            <a:off x="1143001" y="1778459"/>
            <a:ext cx="9905999" cy="4134019"/>
          </a:xfrm>
        </p:spPr>
        <p:txBody>
          <a:bodyPr anchor="ctr">
            <a:normAutofit/>
          </a:bodyPr>
          <a:lstStyle/>
          <a:p>
            <a:pPr marL="0" indent="0">
              <a:buNone/>
            </a:pPr>
            <a:r>
              <a:rPr lang="en-US" sz="2000" dirty="0">
                <a:latin typeface="Cambria"/>
                <a:ea typeface="+mn-lt"/>
                <a:cs typeface="+mn-lt"/>
              </a:rPr>
              <a:t>Diode OR circuits find applications in various electronic systems where a logical OR operation is needed. Common applications include signal processing, control systems, logic circuits, and power distribution systems. Others would be Emergency Lighting Systems: Emergency lighting systems often have both battery and mains power sources. Diode OR circuits can be used to combine these sources, ensuring that the emergency lights are powered by either the mains or the battery, providing illumination in case of a power outage. </a:t>
            </a:r>
            <a:endParaRPr lang="en-US" sz="2000" dirty="0">
              <a:latin typeface="Cambria"/>
              <a:ea typeface="Cambria"/>
            </a:endParaRPr>
          </a:p>
        </p:txBody>
      </p:sp>
    </p:spTree>
    <p:extLst>
      <p:ext uri="{BB962C8B-B14F-4D97-AF65-F5344CB8AC3E}">
        <p14:creationId xmlns:p14="http://schemas.microsoft.com/office/powerpoint/2010/main" val="4084789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69"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71" name="Group 170">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72" name="Group 171">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84"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5"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96"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1"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173" name="Group 172">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74"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5"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6"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7"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8"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9"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0"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3"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grpSp>
      <p:grpSp>
        <p:nvGrpSpPr>
          <p:cNvPr id="212" name="Group 211">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13" name="Rectangle 212">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4"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8" name="Title 7">
            <a:extLst>
              <a:ext uri="{FF2B5EF4-FFF2-40B4-BE49-F238E27FC236}">
                <a16:creationId xmlns:a16="http://schemas.microsoft.com/office/drawing/2014/main" id="{258124DE-AF03-644B-C774-11FEF710B510}"/>
              </a:ext>
            </a:extLst>
          </p:cNvPr>
          <p:cNvSpPr>
            <a:spLocks noGrp="1"/>
          </p:cNvSpPr>
          <p:nvPr>
            <p:ph type="title"/>
          </p:nvPr>
        </p:nvSpPr>
        <p:spPr>
          <a:xfrm>
            <a:off x="4965805" y="680"/>
            <a:ext cx="6071307" cy="757760"/>
          </a:xfrm>
        </p:spPr>
        <p:txBody>
          <a:bodyPr vert="horz" lIns="91440" tIns="45720" rIns="91440" bIns="45720" rtlCol="0" anchor="ctr">
            <a:normAutofit/>
          </a:bodyPr>
          <a:lstStyle/>
          <a:p>
            <a:r>
              <a:rPr lang="en-US" sz="3600" b="1"/>
              <a:t>Advantages:</a:t>
            </a:r>
            <a:endParaRPr lang="en-US" sz="3600"/>
          </a:p>
        </p:txBody>
      </p:sp>
      <p:pic>
        <p:nvPicPr>
          <p:cNvPr id="6" name="Picture Placeholder 5" descr="Circuit">
            <a:extLst>
              <a:ext uri="{FF2B5EF4-FFF2-40B4-BE49-F238E27FC236}">
                <a16:creationId xmlns:a16="http://schemas.microsoft.com/office/drawing/2014/main" id="{103D88BF-51AE-46F2-8081-A3C506432709}"/>
              </a:ext>
            </a:extLst>
          </p:cNvPr>
          <p:cNvPicPr>
            <a:picLocks noGrp="1" noChangeAspect="1"/>
          </p:cNvPicPr>
          <p:nvPr>
            <p:ph type="pic" idx="1"/>
          </p:nvPr>
        </p:nvPicPr>
        <p:blipFill rotWithShape="1">
          <a:blip r:embed="rId5" cstate="email">
            <a:extLst>
              <a:ext uri="{28A0092B-C50C-407E-A947-70E740481C1C}">
                <a14:useLocalDpi xmlns:a14="http://schemas.microsoft.com/office/drawing/2010/main"/>
              </a:ext>
            </a:extLst>
          </a:blip>
          <a:srcRect l="36795" r="40730"/>
          <a:stretch/>
        </p:blipFill>
        <p:spPr>
          <a:xfrm>
            <a:off x="-5597" y="10"/>
            <a:ext cx="4635583" cy="6857990"/>
          </a:xfrm>
          <a:prstGeom prst="rect">
            <a:avLst/>
          </a:prstGeom>
        </p:spPr>
      </p:pic>
      <p:grpSp>
        <p:nvGrpSpPr>
          <p:cNvPr id="216" name="Group 215">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17" name="Rectangle 216">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8"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0" name="Rectangle 219">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1"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3"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4"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5"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6"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7"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8"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9"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0"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1"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2"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3"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4"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5" name="Rectangle 244">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46"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7"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8"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9"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0"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1"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2"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3"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4"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5"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6"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7" name="Rectangle 256">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58"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9"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0"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1"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2"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3"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4"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5"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6"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7"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8"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9"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0"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5" name="Text Placeholder 4">
            <a:extLst>
              <a:ext uri="{FF2B5EF4-FFF2-40B4-BE49-F238E27FC236}">
                <a16:creationId xmlns:a16="http://schemas.microsoft.com/office/drawing/2014/main" id="{BCC843A8-BADB-398A-DADB-9054A383A008}"/>
              </a:ext>
            </a:extLst>
          </p:cNvPr>
          <p:cNvSpPr>
            <a:spLocks noGrp="1"/>
          </p:cNvSpPr>
          <p:nvPr>
            <p:ph type="body" sz="half" idx="2"/>
          </p:nvPr>
        </p:nvSpPr>
        <p:spPr>
          <a:xfrm>
            <a:off x="4968958" y="766676"/>
            <a:ext cx="6078453" cy="5868903"/>
          </a:xfrm>
        </p:spPr>
        <p:txBody>
          <a:bodyPr vert="horz" lIns="91440" tIns="45720" rIns="91440" bIns="45720" rtlCol="0" anchor="t">
            <a:normAutofit/>
          </a:bodyPr>
          <a:lstStyle/>
          <a:p>
            <a:pPr indent="-228600">
              <a:buFont typeface="Arial" panose="020B0604020202020204" pitchFamily="34" charset="0"/>
              <a:buChar char="•"/>
            </a:pPr>
            <a:r>
              <a:rPr lang="en-US" sz="2000" dirty="0">
                <a:latin typeface="Cambria"/>
                <a:ea typeface="Cambria"/>
              </a:rPr>
              <a:t>Simplicity: Diode OR circuits are simple and easy to design with only a few components.</a:t>
            </a:r>
          </a:p>
          <a:p>
            <a:pPr indent="-228600">
              <a:buFont typeface="Arial" panose="020B0604020202020204" pitchFamily="34" charset="0"/>
              <a:buChar char="•"/>
            </a:pPr>
            <a:r>
              <a:rPr lang="en-US" sz="2000" dirty="0">
                <a:latin typeface="Cambria"/>
                <a:ea typeface="Cambria"/>
              </a:rPr>
              <a:t>Cost-Effectiveness: Diodes are inexpensive, making the circuit cost-effective for basic logic operations.</a:t>
            </a:r>
          </a:p>
          <a:p>
            <a:pPr indent="-228600">
              <a:buFont typeface="Arial" panose="020B0604020202020204" pitchFamily="34" charset="0"/>
              <a:buChar char="•"/>
            </a:pPr>
            <a:r>
              <a:rPr lang="en-US" sz="2000" dirty="0">
                <a:latin typeface="Cambria"/>
                <a:ea typeface="Cambria"/>
              </a:rPr>
              <a:t>Efficiency: Diodes have low power dissipation, making the circuit efficient for certain applications.</a:t>
            </a:r>
          </a:p>
          <a:p>
            <a:pPr indent="-228600">
              <a:buFont typeface="Arial" panose="020B0604020202020204" pitchFamily="34" charset="0"/>
              <a:buChar char="•"/>
            </a:pPr>
            <a:r>
              <a:rPr lang="en-US" sz="2000" dirty="0">
                <a:latin typeface="Cambria"/>
                <a:ea typeface="Cambria"/>
              </a:rPr>
              <a:t>Fast Response: Diodes offer fast response times, contributing to the speed of logical operations.</a:t>
            </a:r>
          </a:p>
          <a:p>
            <a:pPr indent="-228600">
              <a:buFont typeface="Arial" panose="020B0604020202020204" pitchFamily="34" charset="0"/>
              <a:buChar char="•"/>
            </a:pPr>
            <a:r>
              <a:rPr lang="en-US" sz="2000" dirty="0">
                <a:latin typeface="Cambria"/>
                <a:ea typeface="+mn-lt"/>
                <a:cs typeface="+mn-lt"/>
              </a:rPr>
              <a:t>Isolation of Inputs: Diode OR circuits provide a degree of isolation between input sources. Each input is effectively separated from the others, preventing a fault in one input from affecting the others.</a:t>
            </a:r>
            <a:endParaRPr lang="en-US" sz="2000" dirty="0">
              <a:latin typeface="Cambria"/>
              <a:ea typeface="Cambria"/>
            </a:endParaRPr>
          </a:p>
          <a:p>
            <a:pPr indent="-228600">
              <a:buFont typeface="Arial" panose="020B0604020202020204" pitchFamily="34" charset="0"/>
              <a:buChar char="•"/>
            </a:pPr>
            <a:endParaRPr lang="en-US" sz="2000" dirty="0">
              <a:latin typeface="Cambria"/>
              <a:ea typeface="Cambria"/>
            </a:endParaRPr>
          </a:p>
        </p:txBody>
      </p:sp>
    </p:spTree>
    <p:extLst>
      <p:ext uri="{BB962C8B-B14F-4D97-AF65-F5344CB8AC3E}">
        <p14:creationId xmlns:p14="http://schemas.microsoft.com/office/powerpoint/2010/main" val="3906540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68" name="Group 67">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ACAECDC9-50AE-B555-B51D-406BFB039FC1}"/>
              </a:ext>
            </a:extLst>
          </p:cNvPr>
          <p:cNvSpPr>
            <a:spLocks noGrp="1"/>
          </p:cNvSpPr>
          <p:nvPr>
            <p:ph type="title"/>
          </p:nvPr>
        </p:nvSpPr>
        <p:spPr>
          <a:xfrm>
            <a:off x="6448425" y="618518"/>
            <a:ext cx="4598985" cy="1478570"/>
          </a:xfrm>
        </p:spPr>
        <p:txBody>
          <a:bodyPr>
            <a:normAutofit/>
          </a:bodyPr>
          <a:lstStyle/>
          <a:p>
            <a:r>
              <a:rPr lang="en-US" b="1">
                <a:latin typeface="Cambria"/>
                <a:ea typeface="+mj-lt"/>
                <a:cs typeface="+mj-lt"/>
              </a:rPr>
              <a:t>Disadvantages:</a:t>
            </a:r>
            <a:endParaRPr lang="en-US">
              <a:latin typeface="Cambria"/>
            </a:endParaRPr>
          </a:p>
        </p:txBody>
      </p:sp>
      <p:pic>
        <p:nvPicPr>
          <p:cNvPr id="4" name="Picture 3" descr="A close up of a circuit board&#10;&#10;Description automatically generated">
            <a:extLst>
              <a:ext uri="{FF2B5EF4-FFF2-40B4-BE49-F238E27FC236}">
                <a16:creationId xmlns:a16="http://schemas.microsoft.com/office/drawing/2014/main" id="{35AC0170-421F-55C9-DC4C-1751B93A52AA}"/>
              </a:ext>
            </a:extLst>
          </p:cNvPr>
          <p:cNvPicPr>
            <a:picLocks noChangeAspect="1"/>
          </p:cNvPicPr>
          <p:nvPr/>
        </p:nvPicPr>
        <p:blipFill rotWithShape="1">
          <a:blip r:embed="rId4"/>
          <a:srcRect l="8617" r="2413"/>
          <a:stretch/>
        </p:blipFill>
        <p:spPr>
          <a:xfrm>
            <a:off x="-5597" y="10"/>
            <a:ext cx="6101597" cy="6857990"/>
          </a:xfrm>
          <a:prstGeom prst="rect">
            <a:avLst/>
          </a:prstGeom>
        </p:spPr>
      </p:pic>
      <p:grpSp>
        <p:nvGrpSpPr>
          <p:cNvPr id="13" name="Group 12">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4" name="Rectangle 13">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5"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 name="Rectangle 16">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Rectangle 41">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3"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6"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0"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1" name="Rectangle 70">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5"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8"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3" name="Content Placeholder 2">
            <a:extLst>
              <a:ext uri="{FF2B5EF4-FFF2-40B4-BE49-F238E27FC236}">
                <a16:creationId xmlns:a16="http://schemas.microsoft.com/office/drawing/2014/main" id="{5656112C-0AD0-D536-F2C6-DF203FF7925B}"/>
              </a:ext>
            </a:extLst>
          </p:cNvPr>
          <p:cNvSpPr>
            <a:spLocks noGrp="1"/>
          </p:cNvSpPr>
          <p:nvPr>
            <p:ph idx="1"/>
          </p:nvPr>
        </p:nvSpPr>
        <p:spPr>
          <a:xfrm>
            <a:off x="6448425" y="2249487"/>
            <a:ext cx="4598986" cy="3541714"/>
          </a:xfrm>
        </p:spPr>
        <p:txBody>
          <a:bodyPr vert="horz" lIns="91440" tIns="45720" rIns="91440" bIns="45720" rtlCol="0">
            <a:normAutofit/>
          </a:bodyPr>
          <a:lstStyle/>
          <a:p>
            <a:pPr>
              <a:lnSpc>
                <a:spcPct val="110000"/>
              </a:lnSpc>
            </a:pPr>
            <a:r>
              <a:rPr lang="en-US" sz="1000" b="1">
                <a:latin typeface="Cambria"/>
                <a:ea typeface="+mn-lt"/>
                <a:cs typeface="+mn-lt"/>
              </a:rPr>
              <a:t>Voltage Drop:</a:t>
            </a:r>
            <a:r>
              <a:rPr lang="en-US" sz="1000">
                <a:latin typeface="Cambria"/>
                <a:ea typeface="+mn-lt"/>
                <a:cs typeface="+mn-lt"/>
              </a:rPr>
              <a:t> Each diode introduces a voltage drop (around 0.7V for silicon diodes), which can be significant and affect the input-output relationship.</a:t>
            </a:r>
            <a:endParaRPr lang="en-US" sz="1000">
              <a:latin typeface="Cambria"/>
              <a:ea typeface="Cambria"/>
            </a:endParaRPr>
          </a:p>
          <a:p>
            <a:pPr>
              <a:lnSpc>
                <a:spcPct val="110000"/>
              </a:lnSpc>
            </a:pPr>
            <a:r>
              <a:rPr lang="en-US" sz="1000" b="1">
                <a:latin typeface="Cambria"/>
                <a:ea typeface="+mn-lt"/>
                <a:cs typeface="+mn-lt"/>
              </a:rPr>
              <a:t>Limited Precision:</a:t>
            </a:r>
            <a:r>
              <a:rPr lang="en-US" sz="1000">
                <a:latin typeface="Cambria"/>
                <a:ea typeface="+mn-lt"/>
                <a:cs typeface="+mn-lt"/>
              </a:rPr>
              <a:t> The voltage threshold for logical operation is determined by the diode's forward voltage, which is not a precise threshold compared to active electronic components.</a:t>
            </a:r>
            <a:endParaRPr lang="en-US" sz="1000">
              <a:latin typeface="Cambria"/>
              <a:ea typeface="Cambria"/>
            </a:endParaRPr>
          </a:p>
          <a:p>
            <a:pPr>
              <a:lnSpc>
                <a:spcPct val="110000"/>
              </a:lnSpc>
            </a:pPr>
            <a:r>
              <a:rPr lang="en-US" sz="1000" b="1">
                <a:latin typeface="Cambria"/>
                <a:ea typeface="+mn-lt"/>
                <a:cs typeface="+mn-lt"/>
              </a:rPr>
              <a:t>Non-ideal Behavior:</a:t>
            </a:r>
            <a:r>
              <a:rPr lang="en-US" sz="1000">
                <a:latin typeface="Cambria"/>
                <a:ea typeface="+mn-lt"/>
                <a:cs typeface="+mn-lt"/>
              </a:rPr>
              <a:t> Real-world diodes may exhibit variations in forward voltage and other parameters, leading to deviations from the expected behavior.</a:t>
            </a:r>
            <a:endParaRPr lang="en-US" sz="1000">
              <a:latin typeface="Cambria"/>
              <a:ea typeface="Cambria"/>
            </a:endParaRPr>
          </a:p>
          <a:p>
            <a:pPr>
              <a:lnSpc>
                <a:spcPct val="110000"/>
              </a:lnSpc>
            </a:pPr>
            <a:r>
              <a:rPr lang="en-US" sz="1000" b="1">
                <a:latin typeface="Cambria"/>
                <a:ea typeface="+mn-lt"/>
                <a:cs typeface="+mn-lt"/>
              </a:rPr>
              <a:t>Design Sensitivity:</a:t>
            </a:r>
            <a:r>
              <a:rPr lang="en-US" sz="1000">
                <a:latin typeface="Cambria"/>
                <a:ea typeface="+mn-lt"/>
                <a:cs typeface="+mn-lt"/>
              </a:rPr>
              <a:t> The performance of the diode OR circuit is sensitive to component values and characteristics. Small variations in diode parameters can significantly impact the behavior of the circuit, making it necessary to carefully design and select components.</a:t>
            </a:r>
            <a:endParaRPr lang="en-US" sz="1000">
              <a:latin typeface="Cambria"/>
              <a:ea typeface="Cambria"/>
            </a:endParaRPr>
          </a:p>
          <a:p>
            <a:pPr>
              <a:lnSpc>
                <a:spcPct val="110000"/>
              </a:lnSpc>
            </a:pPr>
            <a:r>
              <a:rPr lang="en-US" sz="1000" b="1">
                <a:latin typeface="Cambria"/>
                <a:ea typeface="+mn-lt"/>
                <a:cs typeface="+mn-lt"/>
              </a:rPr>
              <a:t>Efficiency Losses:</a:t>
            </a:r>
            <a:r>
              <a:rPr lang="en-US" sz="1000">
                <a:latin typeface="Cambria"/>
                <a:ea typeface="+mn-lt"/>
                <a:cs typeface="+mn-lt"/>
              </a:rPr>
              <a:t> The voltage drop across diodes results in power dissipation, leading to energy losses and reduced overall efficiency, especially in high-power applications.</a:t>
            </a:r>
            <a:endParaRPr lang="en-US" sz="1000">
              <a:latin typeface="Cambria"/>
              <a:ea typeface="Cambria"/>
            </a:endParaRPr>
          </a:p>
          <a:p>
            <a:pPr>
              <a:lnSpc>
                <a:spcPct val="110000"/>
              </a:lnSpc>
            </a:pPr>
            <a:endParaRPr lang="en-US" sz="1000"/>
          </a:p>
        </p:txBody>
      </p:sp>
    </p:spTree>
    <p:extLst>
      <p:ext uri="{BB962C8B-B14F-4D97-AF65-F5344CB8AC3E}">
        <p14:creationId xmlns:p14="http://schemas.microsoft.com/office/powerpoint/2010/main" val="3913502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43F6BC21-39AC-D520-A118-5BF839CA18B6}"/>
              </a:ext>
            </a:extLst>
          </p:cNvPr>
          <p:cNvSpPr>
            <a:spLocks noGrp="1"/>
          </p:cNvSpPr>
          <p:nvPr>
            <p:ph type="title"/>
          </p:nvPr>
        </p:nvSpPr>
        <p:spPr>
          <a:xfrm>
            <a:off x="6448425" y="618518"/>
            <a:ext cx="4598985" cy="1478570"/>
          </a:xfrm>
        </p:spPr>
        <p:txBody>
          <a:bodyPr>
            <a:normAutofit/>
          </a:bodyPr>
          <a:lstStyle/>
          <a:p>
            <a:r>
              <a:rPr lang="en-US" b="1">
                <a:latin typeface="Cambria"/>
                <a:ea typeface="+mj-lt"/>
                <a:cs typeface="+mj-lt"/>
              </a:rPr>
              <a:t>Variations:</a:t>
            </a:r>
            <a:endParaRPr lang="en-US">
              <a:latin typeface="Cambria"/>
              <a:ea typeface="Cambria"/>
            </a:endParaRPr>
          </a:p>
        </p:txBody>
      </p:sp>
      <p:pic>
        <p:nvPicPr>
          <p:cNvPr id="5" name="Picture 4" descr="Web of wires showing connections between groups and singles">
            <a:extLst>
              <a:ext uri="{FF2B5EF4-FFF2-40B4-BE49-F238E27FC236}">
                <a16:creationId xmlns:a16="http://schemas.microsoft.com/office/drawing/2014/main" id="{F771C8AE-E018-9D43-EDDD-CB942F7244F1}"/>
              </a:ext>
            </a:extLst>
          </p:cNvPr>
          <p:cNvPicPr>
            <a:picLocks noChangeAspect="1"/>
          </p:cNvPicPr>
          <p:nvPr/>
        </p:nvPicPr>
        <p:blipFill rotWithShape="1">
          <a:blip r:embed="rId4"/>
          <a:srcRect l="27758" r="12858" b="4"/>
          <a:stretch/>
        </p:blipFill>
        <p:spPr>
          <a:xfrm>
            <a:off x="-5597" y="10"/>
            <a:ext cx="6101597" cy="6857990"/>
          </a:xfrm>
          <a:prstGeom prst="rect">
            <a:avLst/>
          </a:prstGeom>
        </p:spPr>
      </p:pic>
      <p:grpSp>
        <p:nvGrpSpPr>
          <p:cNvPr id="13" name="Group 12">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4" name="Rectangle 13">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5"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 name="Rectangle 16">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Rectangle 41">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3"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6"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Rectangle 53">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5"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8"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3" name="Content Placeholder 2">
            <a:extLst>
              <a:ext uri="{FF2B5EF4-FFF2-40B4-BE49-F238E27FC236}">
                <a16:creationId xmlns:a16="http://schemas.microsoft.com/office/drawing/2014/main" id="{BBE09A31-7B5E-B963-C383-761A7BE16018}"/>
              </a:ext>
            </a:extLst>
          </p:cNvPr>
          <p:cNvSpPr>
            <a:spLocks noGrp="1"/>
          </p:cNvSpPr>
          <p:nvPr>
            <p:ph idx="1"/>
          </p:nvPr>
        </p:nvSpPr>
        <p:spPr>
          <a:xfrm>
            <a:off x="6448425" y="2249487"/>
            <a:ext cx="4598986" cy="3541714"/>
          </a:xfrm>
        </p:spPr>
        <p:txBody>
          <a:bodyPr vert="horz" lIns="91440" tIns="45720" rIns="91440" bIns="45720" rtlCol="0">
            <a:normAutofit/>
          </a:bodyPr>
          <a:lstStyle/>
          <a:p>
            <a:pPr>
              <a:lnSpc>
                <a:spcPct val="110000"/>
              </a:lnSpc>
            </a:pPr>
            <a:r>
              <a:rPr lang="en-US" sz="1100" b="1">
                <a:latin typeface="Cambria"/>
                <a:ea typeface="+mn-lt"/>
                <a:cs typeface="+mn-lt"/>
              </a:rPr>
              <a:t>Reverse Diode OR Circuit:</a:t>
            </a:r>
            <a:r>
              <a:rPr lang="en-US" sz="1100">
                <a:latin typeface="Cambria"/>
                <a:ea typeface="+mn-lt"/>
                <a:cs typeface="+mn-lt"/>
              </a:rPr>
              <a:t> Uses diodes in the reverse direction, allowing current to flow when none of the inputs have a voltage, and blocking current when any input has a voltage.</a:t>
            </a:r>
            <a:endParaRPr lang="en-US" sz="1100">
              <a:latin typeface="Cambria"/>
              <a:ea typeface="Cambria"/>
            </a:endParaRPr>
          </a:p>
          <a:p>
            <a:pPr>
              <a:lnSpc>
                <a:spcPct val="110000"/>
              </a:lnSpc>
            </a:pPr>
            <a:r>
              <a:rPr lang="en-US" sz="1100" b="1">
                <a:latin typeface="Cambria"/>
                <a:ea typeface="+mn-lt"/>
                <a:cs typeface="+mn-lt"/>
              </a:rPr>
              <a:t>Active OR Circuit:</a:t>
            </a:r>
            <a:r>
              <a:rPr lang="en-US" sz="1100">
                <a:latin typeface="Cambria"/>
                <a:ea typeface="+mn-lt"/>
                <a:cs typeface="+mn-lt"/>
              </a:rPr>
              <a:t> Integrates diodes with active components like transistors for improved precision and performance, mitigating the voltage drop issue.</a:t>
            </a:r>
            <a:endParaRPr lang="en-US" sz="1100">
              <a:latin typeface="Cambria"/>
              <a:ea typeface="Cambria"/>
            </a:endParaRPr>
          </a:p>
          <a:p>
            <a:pPr>
              <a:lnSpc>
                <a:spcPct val="110000"/>
              </a:lnSpc>
            </a:pPr>
            <a:r>
              <a:rPr lang="en-US" sz="1100" b="1">
                <a:latin typeface="Cambria"/>
                <a:ea typeface="+mn-lt"/>
                <a:cs typeface="+mn-lt"/>
              </a:rPr>
              <a:t>Diode-Resistor OR Circuit:</a:t>
            </a:r>
            <a:r>
              <a:rPr lang="en-US" sz="1100">
                <a:latin typeface="Cambria"/>
                <a:ea typeface="+mn-lt"/>
                <a:cs typeface="+mn-lt"/>
              </a:rPr>
              <a:t> Combines diodes with resistors to modify the threshold voltage and enhance the circuit's accuracy.</a:t>
            </a:r>
            <a:endParaRPr lang="en-US" sz="1100">
              <a:latin typeface="Cambria"/>
              <a:ea typeface="Cambria"/>
            </a:endParaRPr>
          </a:p>
          <a:p>
            <a:pPr>
              <a:lnSpc>
                <a:spcPct val="110000"/>
              </a:lnSpc>
            </a:pPr>
            <a:r>
              <a:rPr lang="en-US" sz="1100" b="1">
                <a:latin typeface="Cambria"/>
                <a:ea typeface="+mn-lt"/>
                <a:cs typeface="+mn-lt"/>
              </a:rPr>
              <a:t>Time-Delayed Diode OR Circuit:</a:t>
            </a:r>
            <a:r>
              <a:rPr lang="en-US" sz="1100">
                <a:latin typeface="Cambria"/>
                <a:ea typeface="+mn-lt"/>
                <a:cs typeface="+mn-lt"/>
              </a:rPr>
              <a:t> Incorporates capacitors and resistors in parallel with the diodes to introduce time delays in the logical OR operation. This is useful in applications where timing plays a critical role.</a:t>
            </a:r>
            <a:endParaRPr lang="en-US" sz="1100">
              <a:latin typeface="Cambria"/>
              <a:ea typeface="Cambria"/>
            </a:endParaRPr>
          </a:p>
          <a:p>
            <a:pPr>
              <a:lnSpc>
                <a:spcPct val="110000"/>
              </a:lnSpc>
            </a:pPr>
            <a:r>
              <a:rPr lang="en-US" sz="1100" b="1">
                <a:ea typeface="+mn-lt"/>
                <a:cs typeface="+mn-lt"/>
              </a:rPr>
              <a:t>Diode-Resistor OR Circuit:</a:t>
            </a:r>
            <a:r>
              <a:rPr lang="en-US" sz="1100">
                <a:ea typeface="+mn-lt"/>
                <a:cs typeface="+mn-lt"/>
              </a:rPr>
              <a:t> Introduces resistors in series with diodes to modify the voltage thresholds for each input. This variation provides greater control over the OR logic operation.</a:t>
            </a:r>
            <a:endParaRPr lang="en-US" sz="1100">
              <a:latin typeface="Cambria"/>
            </a:endParaRPr>
          </a:p>
          <a:p>
            <a:pPr>
              <a:lnSpc>
                <a:spcPct val="110000"/>
              </a:lnSpc>
            </a:pPr>
            <a:endParaRPr lang="en-US" sz="1100"/>
          </a:p>
        </p:txBody>
      </p:sp>
    </p:spTree>
    <p:extLst>
      <p:ext uri="{BB962C8B-B14F-4D97-AF65-F5344CB8AC3E}">
        <p14:creationId xmlns:p14="http://schemas.microsoft.com/office/powerpoint/2010/main" val="37194584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C60B4F-BC3B-4500-94A0-12B650EB3A96}">
  <ds:schemaRefs>
    <ds:schemaRef ds:uri="http://schemas.microsoft.com/sharepoint/v3/contenttype/forms"/>
  </ds:schemaRefs>
</ds:datastoreItem>
</file>

<file path=customXml/itemProps2.xml><?xml version="1.0" encoding="utf-8"?>
<ds:datastoreItem xmlns:ds="http://schemas.openxmlformats.org/officeDocument/2006/customXml" ds:itemID="{78B1A62B-AC56-4FF8-A85C-85C0B480DAF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26E2ACFD-A954-4AE5-A646-04099F7008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32</Words>
  <Application>Microsoft Office PowerPoint</Application>
  <PresentationFormat>Widescreen</PresentationFormat>
  <Paragraphs>18</Paragraphs>
  <Slides>7</Slides>
  <Notes>5</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Circuit</vt:lpstr>
      <vt:lpstr> diODE or </vt:lpstr>
      <vt:lpstr>References</vt:lpstr>
      <vt:lpstr>Function of the Circuit:</vt:lpstr>
      <vt:lpstr>Usage of the Circuit:</vt:lpstr>
      <vt:lpstr>Advantages:</vt:lpstr>
      <vt:lpstr>Disadvantages:</vt:lpstr>
      <vt:lpstr>Variations: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design</dc:title>
  <dc:creator/>
  <cp:lastModifiedBy/>
  <cp:revision>160</cp:revision>
  <dcterms:created xsi:type="dcterms:W3CDTF">2023-10-08T23:58:39Z</dcterms:created>
  <dcterms:modified xsi:type="dcterms:W3CDTF">2023-10-09T02:17:33Z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